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EE6"/>
    <a:srgbClr val="FFF6DD"/>
    <a:srgbClr val="FFF7E1"/>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153" autoAdjust="0"/>
  </p:normalViewPr>
  <p:slideViewPr>
    <p:cSldViewPr snapToGrid="0">
      <p:cViewPr varScale="1">
        <p:scale>
          <a:sx n="81" d="100"/>
          <a:sy n="81" d="100"/>
        </p:scale>
        <p:origin x="677"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5115CCA-E434-4951-A4BF-14736FCB912A}"/>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95294762-29A5-4D46-8095-F857E2046C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FABF88B9-3C04-4858-B801-5031B3C1D7B5}"/>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0A787443-E359-464D-9F78-E5A8845A6FDC}"/>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048044C0-8A4C-4DF4-8404-0936F3EDFEF1}"/>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4234890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BCA6DE2-0ABD-44D6-A03E-BBF32938FE28}"/>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E45C2C72-5B47-483A-B817-70D21F0B6227}"/>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85FF0E10-941B-4D74-A6EE-5B2F8483724F}"/>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A809DF75-68DC-4980-9B95-A0AB1884926A}"/>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374E8474-F51E-461D-BB04-7D53DA573253}"/>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4040547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9023DFF0-7094-43E3-B8A3-5A34F30E530A}"/>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16169831-8EF5-4694-89A9-C93420C7D65B}"/>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E5B9E782-6B1B-48FE-AD98-E494653EE141}"/>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890B1741-7915-4F00-85BD-860428079BA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49C64D28-7E09-48D8-8402-F7A0FEFC5827}"/>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9742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E7AC9177-E82A-4FA5-B26F-317E760CAC26}"/>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1BE8C6EC-1523-4C35-8A60-4F13F5379463}"/>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AE7A9C69-43D3-4E2F-A8D6-F2ADAA9F4F44}"/>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B63EE00E-9867-4F8B-83C1-55F74F584AE2}"/>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5CE57C6-F2DF-417B-9F25-50F24B79AE53}"/>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839247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249880D-5FAF-42DC-A1EB-D9CE89023EB3}"/>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4D4ED8C2-05C7-4E8D-8442-D11DE9197D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E7951FF7-3CA5-4580-9E33-73791B583325}"/>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17F7164D-38C1-4490-A61D-AA04D0A3E026}"/>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9779A34-9CFF-408E-ADE2-413BA706279D}"/>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4254127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6735DA6-F461-4680-ACAD-C3F3534248D5}"/>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A58532BE-5A17-488F-856D-8BAEF39FF16C}"/>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710D8B6B-6EBB-4280-89A0-97876C5AB62C}"/>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B3F72E8E-0EDE-4BE5-B39D-B971D8F5C43E}"/>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6" name="바닥글 개체 틀 5">
            <a:extLst>
              <a:ext uri="{FF2B5EF4-FFF2-40B4-BE49-F238E27FC236}">
                <a16:creationId xmlns:a16="http://schemas.microsoft.com/office/drawing/2014/main" id="{B10A68A2-9425-45B2-BC2D-A329888E0031}"/>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31A77F6-D9BC-4CB6-B8AE-1A19CD8E9615}"/>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3645897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7238151-B6AC-403E-8061-F2B33B6C276D}"/>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805AC67F-FC46-4744-BDDF-42942B9BCB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61D6DD4E-A128-4D35-90FE-FFD6D47CE9E8}"/>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FE261F5B-7121-49FE-B8B9-F06FDA005A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643013B0-4E4A-4FB9-84C4-8DF961A4367C}"/>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DAA58309-1BAA-4226-BD9C-F4D7DA2F589C}"/>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8" name="바닥글 개체 틀 7">
            <a:extLst>
              <a:ext uri="{FF2B5EF4-FFF2-40B4-BE49-F238E27FC236}">
                <a16:creationId xmlns:a16="http://schemas.microsoft.com/office/drawing/2014/main" id="{F3CE6C02-77A2-4668-AB1F-593C157C1BE0}"/>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2A4C5086-78D9-4E8C-9CCD-DD4E8BE0BCF0}"/>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23706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DFB9EDF-4A28-46CE-8404-F51C43999EC7}"/>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DE6F1766-CBAF-4CD6-931D-923245F9FE6D}"/>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4" name="바닥글 개체 틀 3">
            <a:extLst>
              <a:ext uri="{FF2B5EF4-FFF2-40B4-BE49-F238E27FC236}">
                <a16:creationId xmlns:a16="http://schemas.microsoft.com/office/drawing/2014/main" id="{E71785E1-570E-4C41-A246-5744850692F9}"/>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0FD3BE4E-922B-40B2-A6ED-1E280D42DC51}"/>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3705419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70F34B05-440F-460C-89EC-2D2B8ABDCE01}"/>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3" name="바닥글 개체 틀 2">
            <a:extLst>
              <a:ext uri="{FF2B5EF4-FFF2-40B4-BE49-F238E27FC236}">
                <a16:creationId xmlns:a16="http://schemas.microsoft.com/office/drawing/2014/main" id="{35245D53-6854-403F-8C19-CAE0C6859FD2}"/>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9C89D2F2-2279-4A7C-B1C9-87662049AF3F}"/>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271113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9978839-08E1-4094-9337-926065C88088}"/>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84F6A07D-CD10-4CE9-9496-D4349FF098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0DF937DE-CC4F-4295-9C0A-E76D757D4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D3D04F7F-4411-4CF1-9CCA-31D44F884098}"/>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6" name="바닥글 개체 틀 5">
            <a:extLst>
              <a:ext uri="{FF2B5EF4-FFF2-40B4-BE49-F238E27FC236}">
                <a16:creationId xmlns:a16="http://schemas.microsoft.com/office/drawing/2014/main" id="{545277A8-003A-41B0-9247-DD8A275C6FA9}"/>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A7E96E1-0E36-4800-86CB-D46A949EF4C1}"/>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17768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E2DD894-BEEB-4834-B907-84CD529FF929}"/>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75BFB3E7-D7BA-4125-945E-4099D14B2E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04F2DE2A-AF63-419C-8EC0-07EC8F675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168E6231-0753-42CE-8612-3410730B18D2}"/>
              </a:ext>
            </a:extLst>
          </p:cNvPr>
          <p:cNvSpPr>
            <a:spLocks noGrp="1"/>
          </p:cNvSpPr>
          <p:nvPr>
            <p:ph type="dt" sz="half" idx="10"/>
          </p:nvPr>
        </p:nvSpPr>
        <p:spPr/>
        <p:txBody>
          <a:bodyPr/>
          <a:lstStyle/>
          <a:p>
            <a:fld id="{EB66E243-6224-4622-BE60-89438B511108}" type="datetimeFigureOut">
              <a:rPr lang="ko-KR" altLang="en-US" smtClean="0"/>
              <a:t>2025-08-07</a:t>
            </a:fld>
            <a:endParaRPr lang="ko-KR" altLang="en-US"/>
          </a:p>
        </p:txBody>
      </p:sp>
      <p:sp>
        <p:nvSpPr>
          <p:cNvPr id="6" name="바닥글 개체 틀 5">
            <a:extLst>
              <a:ext uri="{FF2B5EF4-FFF2-40B4-BE49-F238E27FC236}">
                <a16:creationId xmlns:a16="http://schemas.microsoft.com/office/drawing/2014/main" id="{40C2CB6E-3019-4EDD-A3BD-601E9F07140A}"/>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B59D8633-185D-438D-ACED-054AACD56655}"/>
              </a:ext>
            </a:extLst>
          </p:cNvPr>
          <p:cNvSpPr>
            <a:spLocks noGrp="1"/>
          </p:cNvSpPr>
          <p:nvPr>
            <p:ph type="sldNum" sz="quarter" idx="12"/>
          </p:nvPr>
        </p:nvSpPr>
        <p:spPr/>
        <p:txBody>
          <a:body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2887765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59533BC4-520B-4ED0-A8E8-04AB2DB382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A1A7FAE3-D90A-40F5-B152-294BC9E49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B02CFF7B-5B8B-4D3C-A1B4-FF1056A3A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66E243-6224-4622-BE60-89438B511108}" type="datetimeFigureOut">
              <a:rPr lang="ko-KR" altLang="en-US" smtClean="0"/>
              <a:t>2025-08-07</a:t>
            </a:fld>
            <a:endParaRPr lang="ko-KR" altLang="en-US"/>
          </a:p>
        </p:txBody>
      </p:sp>
      <p:sp>
        <p:nvSpPr>
          <p:cNvPr id="5" name="바닥글 개체 틀 4">
            <a:extLst>
              <a:ext uri="{FF2B5EF4-FFF2-40B4-BE49-F238E27FC236}">
                <a16:creationId xmlns:a16="http://schemas.microsoft.com/office/drawing/2014/main" id="{D586173C-28C7-490D-B547-68C45FE15D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62038AE6-45CD-4EC0-A354-C72DFE0301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724A75-8197-400D-AB11-42A2AB415A11}" type="slidenum">
              <a:rPr lang="ko-KR" altLang="en-US" smtClean="0"/>
              <a:t>‹#›</a:t>
            </a:fld>
            <a:endParaRPr lang="ko-KR" altLang="en-US"/>
          </a:p>
        </p:txBody>
      </p:sp>
    </p:spTree>
    <p:extLst>
      <p:ext uri="{BB962C8B-B14F-4D97-AF65-F5344CB8AC3E}">
        <p14:creationId xmlns:p14="http://schemas.microsoft.com/office/powerpoint/2010/main" val="1069766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그림 15">
            <a:extLst>
              <a:ext uri="{FF2B5EF4-FFF2-40B4-BE49-F238E27FC236}">
                <a16:creationId xmlns:a16="http://schemas.microsoft.com/office/drawing/2014/main" id="{F4D29FA9-7283-4E51-B7A1-6841AB10F57F}"/>
              </a:ext>
            </a:extLst>
          </p:cNvPr>
          <p:cNvPicPr>
            <a:picLocks noChangeAspect="1"/>
          </p:cNvPicPr>
          <p:nvPr/>
        </p:nvPicPr>
        <p:blipFill>
          <a:blip r:embed="rId2"/>
          <a:stretch>
            <a:fillRect/>
          </a:stretch>
        </p:blipFill>
        <p:spPr>
          <a:xfrm>
            <a:off x="9885680" y="235766"/>
            <a:ext cx="2141712" cy="496746"/>
          </a:xfrm>
          <a:prstGeom prst="rect">
            <a:avLst/>
          </a:prstGeom>
        </p:spPr>
      </p:pic>
      <p:sp>
        <p:nvSpPr>
          <p:cNvPr id="17" name="object 5">
            <a:extLst>
              <a:ext uri="{FF2B5EF4-FFF2-40B4-BE49-F238E27FC236}">
                <a16:creationId xmlns:a16="http://schemas.microsoft.com/office/drawing/2014/main" id="{4C2F984F-246A-4299-AB0E-462AAE5E94AA}"/>
              </a:ext>
            </a:extLst>
          </p:cNvPr>
          <p:cNvSpPr/>
          <p:nvPr/>
        </p:nvSpPr>
        <p:spPr>
          <a:xfrm>
            <a:off x="0" y="0"/>
            <a:ext cx="255904" cy="6876000"/>
          </a:xfrm>
          <a:custGeom>
            <a:avLst/>
            <a:gdLst/>
            <a:ahLst/>
            <a:cxnLst/>
            <a:rect l="l" t="t" r="r" b="b"/>
            <a:pathLst>
              <a:path w="255904" h="12192000">
                <a:moveTo>
                  <a:pt x="255625" y="0"/>
                </a:moveTo>
                <a:lnTo>
                  <a:pt x="0" y="0"/>
                </a:lnTo>
                <a:lnTo>
                  <a:pt x="0" y="12191873"/>
                </a:lnTo>
                <a:lnTo>
                  <a:pt x="255625" y="12191873"/>
                </a:lnTo>
                <a:lnTo>
                  <a:pt x="255625" y="0"/>
                </a:lnTo>
                <a:close/>
              </a:path>
            </a:pathLst>
          </a:custGeom>
          <a:solidFill>
            <a:srgbClr val="F7B624"/>
          </a:solidFill>
        </p:spPr>
        <p:txBody>
          <a:bodyPr wrap="square" lIns="0" tIns="0" rIns="0" bIns="0" rtlCol="0"/>
          <a:lstStyle/>
          <a:p>
            <a:endParaRPr/>
          </a:p>
        </p:txBody>
      </p:sp>
      <p:sp>
        <p:nvSpPr>
          <p:cNvPr id="18" name="object 13">
            <a:extLst>
              <a:ext uri="{FF2B5EF4-FFF2-40B4-BE49-F238E27FC236}">
                <a16:creationId xmlns:a16="http://schemas.microsoft.com/office/drawing/2014/main" id="{88489DDA-43FC-4DCB-A616-890E7E3A4F24}"/>
              </a:ext>
            </a:extLst>
          </p:cNvPr>
          <p:cNvSpPr txBox="1"/>
          <p:nvPr/>
        </p:nvSpPr>
        <p:spPr>
          <a:xfrm>
            <a:off x="466445" y="330200"/>
            <a:ext cx="2880360" cy="325602"/>
          </a:xfrm>
          <a:prstGeom prst="rect">
            <a:avLst/>
          </a:prstGeom>
        </p:spPr>
        <p:txBody>
          <a:bodyPr vert="horz" wrap="square" lIns="0" tIns="0" rIns="0" bIns="0" rtlCol="0">
            <a:spAutoFit/>
          </a:bodyPr>
          <a:lstStyle/>
          <a:p>
            <a:pPr marL="12700" marR="5080">
              <a:lnSpc>
                <a:spcPct val="103600"/>
              </a:lnSpc>
            </a:pPr>
            <a:r>
              <a:rPr lang="ko-KR" altLang="en-US" sz="2200" b="1" spc="-40" dirty="0">
                <a:latin typeface="맑은 고딕"/>
                <a:cs typeface="맑은 고딕"/>
              </a:rPr>
              <a:t>결제 및 환불 규정</a:t>
            </a:r>
            <a:endParaRPr sz="2200" dirty="0">
              <a:latin typeface="맑은 고딕"/>
              <a:cs typeface="맑은 고딕"/>
            </a:endParaRPr>
          </a:p>
        </p:txBody>
      </p:sp>
      <p:sp>
        <p:nvSpPr>
          <p:cNvPr id="19" name="TextBox 18">
            <a:extLst>
              <a:ext uri="{FF2B5EF4-FFF2-40B4-BE49-F238E27FC236}">
                <a16:creationId xmlns:a16="http://schemas.microsoft.com/office/drawing/2014/main" id="{DC88B755-5084-4DDA-A8FD-C1B0E2560540}"/>
              </a:ext>
            </a:extLst>
          </p:cNvPr>
          <p:cNvSpPr txBox="1"/>
          <p:nvPr/>
        </p:nvSpPr>
        <p:spPr>
          <a:xfrm>
            <a:off x="343987" y="995935"/>
            <a:ext cx="11925173" cy="5932778"/>
          </a:xfrm>
          <a:prstGeom prst="rect">
            <a:avLst/>
          </a:prstGeom>
          <a:noFill/>
        </p:spPr>
        <p:txBody>
          <a:bodyPr wrap="square" rtlCol="0">
            <a:spAutoFit/>
          </a:bodyPr>
          <a:lstStyle/>
          <a:p>
            <a:pPr marL="12700">
              <a:lnSpc>
                <a:spcPts val="1900"/>
              </a:lnSpc>
              <a:spcBef>
                <a:spcPts val="100"/>
              </a:spcBef>
            </a:pPr>
            <a:r>
              <a:rPr lang="ko-KR" altLang="en-US" sz="1000" dirty="0">
                <a:solidFill>
                  <a:schemeClr val="tx1">
                    <a:lumMod val="75000"/>
                    <a:lumOff val="25000"/>
                  </a:schemeClr>
                </a:solidFill>
                <a:latin typeface="맑은 고딕"/>
                <a:cs typeface="맑은 고딕"/>
              </a:rPr>
              <a:t>**</a:t>
            </a:r>
            <a:r>
              <a:rPr lang="ko-KR" altLang="en-US" sz="1000" spc="-5" dirty="0">
                <a:solidFill>
                  <a:schemeClr val="tx1">
                    <a:lumMod val="75000"/>
                    <a:lumOff val="25000"/>
                  </a:schemeClr>
                </a:solidFill>
                <a:latin typeface="맑은 고딕"/>
                <a:cs typeface="맑은 고딕"/>
              </a:rPr>
              <a:t> </a:t>
            </a:r>
            <a:r>
              <a:rPr lang="ko-KR" altLang="en-US" sz="1000" dirty="0">
                <a:solidFill>
                  <a:schemeClr val="tx1">
                    <a:lumMod val="75000"/>
                    <a:lumOff val="25000"/>
                  </a:schemeClr>
                </a:solidFill>
                <a:latin typeface="맑은 고딕"/>
                <a:cs typeface="맑은 고딕"/>
              </a:rPr>
              <a:t>숙박</a:t>
            </a:r>
            <a:r>
              <a:rPr lang="ko-KR" altLang="en-US" sz="1000" spc="-5" dirty="0">
                <a:solidFill>
                  <a:schemeClr val="tx1">
                    <a:lumMod val="75000"/>
                    <a:lumOff val="25000"/>
                  </a:schemeClr>
                </a:solidFill>
                <a:latin typeface="맑은 고딕"/>
                <a:cs typeface="맑은 고딕"/>
              </a:rPr>
              <a:t> </a:t>
            </a:r>
            <a:r>
              <a:rPr lang="ko-KR" altLang="en-US" sz="1000" dirty="0">
                <a:solidFill>
                  <a:schemeClr val="tx1">
                    <a:lumMod val="75000"/>
                    <a:lumOff val="25000"/>
                  </a:schemeClr>
                </a:solidFill>
                <a:latin typeface="맑은 고딕"/>
                <a:cs typeface="맑은 고딕"/>
              </a:rPr>
              <a:t>전에 주의</a:t>
            </a:r>
            <a:r>
              <a:rPr lang="ko-KR" altLang="en-US" sz="1000" spc="-5" dirty="0">
                <a:solidFill>
                  <a:schemeClr val="tx1">
                    <a:lumMod val="75000"/>
                    <a:lumOff val="25000"/>
                  </a:schemeClr>
                </a:solidFill>
                <a:latin typeface="맑은 고딕"/>
                <a:cs typeface="맑은 고딕"/>
              </a:rPr>
              <a:t> </a:t>
            </a:r>
            <a:r>
              <a:rPr lang="ko-KR" altLang="en-US" sz="1000" dirty="0">
                <a:solidFill>
                  <a:schemeClr val="tx1">
                    <a:lumMod val="75000"/>
                    <a:lumOff val="25000"/>
                  </a:schemeClr>
                </a:solidFill>
                <a:latin typeface="맑은 고딕"/>
                <a:cs typeface="맑은 고딕"/>
              </a:rPr>
              <a:t>사항을</a:t>
            </a:r>
            <a:r>
              <a:rPr lang="ko-KR" altLang="en-US" sz="1000" spc="10" dirty="0">
                <a:solidFill>
                  <a:schemeClr val="tx1">
                    <a:lumMod val="75000"/>
                    <a:lumOff val="25000"/>
                  </a:schemeClr>
                </a:solidFill>
                <a:latin typeface="맑은 고딕"/>
                <a:cs typeface="맑은 고딕"/>
              </a:rPr>
              <a:t> </a:t>
            </a:r>
            <a:r>
              <a:rPr lang="ko-KR" altLang="en-US" sz="1000" dirty="0">
                <a:solidFill>
                  <a:schemeClr val="tx1">
                    <a:lumMod val="75000"/>
                    <a:lumOff val="25000"/>
                  </a:schemeClr>
                </a:solidFill>
                <a:latin typeface="맑은 고딕"/>
                <a:cs typeface="맑은 고딕"/>
              </a:rPr>
              <a:t>꼭</a:t>
            </a:r>
            <a:r>
              <a:rPr lang="ko-KR" altLang="en-US" sz="1000" spc="-10" dirty="0">
                <a:solidFill>
                  <a:schemeClr val="tx1">
                    <a:lumMod val="75000"/>
                    <a:lumOff val="25000"/>
                  </a:schemeClr>
                </a:solidFill>
                <a:latin typeface="맑은 고딕"/>
                <a:cs typeface="맑은 고딕"/>
              </a:rPr>
              <a:t> 읽어주세요</a:t>
            </a:r>
            <a:r>
              <a:rPr lang="en-US" altLang="ko-KR" sz="1000" spc="-10" dirty="0">
                <a:solidFill>
                  <a:schemeClr val="tx1">
                    <a:lumMod val="75000"/>
                    <a:lumOff val="25000"/>
                  </a:schemeClr>
                </a:solidFill>
                <a:latin typeface="맑은 고딕"/>
                <a:cs typeface="맑은 고딕"/>
              </a:rPr>
              <a:t>.</a:t>
            </a:r>
            <a:endParaRPr lang="ko-KR" altLang="en-US" sz="1000" spc="-10" dirty="0">
              <a:solidFill>
                <a:schemeClr val="tx1">
                  <a:lumMod val="75000"/>
                  <a:lumOff val="25000"/>
                </a:schemeClr>
              </a:solidFill>
              <a:latin typeface="맑은 고딕"/>
              <a:cs typeface="맑은 고딕"/>
            </a:endParaRPr>
          </a:p>
          <a:p>
            <a:pPr marL="12700">
              <a:lnSpc>
                <a:spcPts val="1900"/>
              </a:lnSpc>
              <a:spcBef>
                <a:spcPts val="100"/>
              </a:spcBef>
            </a:pPr>
            <a:endParaRPr lang="ko-KR" altLang="en-US" sz="1000" spc="-10" dirty="0">
              <a:solidFill>
                <a:schemeClr val="tx1">
                  <a:lumMod val="75000"/>
                  <a:lumOff val="25000"/>
                </a:schemeClr>
              </a:solidFill>
              <a:latin typeface="맑은 고딕"/>
              <a:cs typeface="맑은 고딕"/>
            </a:endParaRPr>
          </a:p>
          <a:p>
            <a:pPr eaLnBrk="1" hangingPunct="1">
              <a:lnSpc>
                <a:spcPts val="1900"/>
              </a:lnSpc>
            </a:pPr>
            <a:r>
              <a:rPr lang="en-US" altLang="ko-KR" sz="1000" dirty="0">
                <a:solidFill>
                  <a:schemeClr val="tx1">
                    <a:lumMod val="75000"/>
                    <a:lumOff val="25000"/>
                  </a:schemeClr>
                </a:solidFill>
                <a:latin typeface="+mn-ea"/>
              </a:rPr>
              <a:t>0. </a:t>
            </a:r>
            <a:r>
              <a:rPr lang="ko-KR" altLang="en-US" sz="1000" dirty="0">
                <a:solidFill>
                  <a:schemeClr val="tx1">
                    <a:lumMod val="75000"/>
                    <a:lumOff val="25000"/>
                  </a:schemeClr>
                </a:solidFill>
                <a:latin typeface="+mn-ea"/>
              </a:rPr>
              <a:t>객실 요금과 여권 정보 </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객실 요금과 여권 정보는 예약 시점에 선 지불</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송부 되어야 한다</a:t>
            </a:r>
            <a:r>
              <a:rPr lang="en-US" altLang="ko-KR" sz="1000" dirty="0">
                <a:solidFill>
                  <a:schemeClr val="tx1">
                    <a:lumMod val="75000"/>
                    <a:lumOff val="25000"/>
                  </a:schemeClr>
                </a:solidFill>
                <a:latin typeface="+mn-ea"/>
              </a:rPr>
              <a:t>. </a:t>
            </a:r>
          </a:p>
          <a:p>
            <a:pPr eaLnBrk="1" hangingPunct="1">
              <a:lnSpc>
                <a:spcPts val="1900"/>
              </a:lnSpc>
            </a:pP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해외 송금 수수료는 게스트 부담이다</a:t>
            </a:r>
            <a:r>
              <a:rPr lang="en-US" altLang="ko-KR" sz="1000" dirty="0">
                <a:solidFill>
                  <a:schemeClr val="tx1">
                    <a:lumMod val="75000"/>
                    <a:lumOff val="25000"/>
                  </a:schemeClr>
                </a:solidFill>
                <a:latin typeface="+mn-ea"/>
              </a:rPr>
              <a:t>). </a:t>
            </a:r>
          </a:p>
          <a:p>
            <a:pPr eaLnBrk="1" hangingPunct="1">
              <a:lnSpc>
                <a:spcPts val="1900"/>
              </a:lnSpc>
            </a:pPr>
            <a:r>
              <a:rPr lang="en-US" altLang="ko-KR" sz="1000" dirty="0">
                <a:solidFill>
                  <a:schemeClr val="tx1">
                    <a:lumMod val="75000"/>
                    <a:lumOff val="25000"/>
                  </a:schemeClr>
                </a:solidFill>
                <a:latin typeface="+mn-ea"/>
              </a:rPr>
              <a:t>1. </a:t>
            </a:r>
            <a:r>
              <a:rPr lang="ko-KR" altLang="en-US" sz="1000" dirty="0">
                <a:solidFill>
                  <a:schemeClr val="tx1">
                    <a:lumMod val="75000"/>
                    <a:lumOff val="25000"/>
                  </a:schemeClr>
                </a:solidFill>
                <a:latin typeface="+mn-ea"/>
              </a:rPr>
              <a:t>손상 및 분실 </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게스트는 객실 내 손상된 또는 분실된 장비와 시설을 게스트의 비용으로 교체할 책임이 있다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2. </a:t>
            </a:r>
            <a:r>
              <a:rPr lang="ko-KR" altLang="en-US" sz="1000" dirty="0">
                <a:solidFill>
                  <a:schemeClr val="tx1">
                    <a:lumMod val="75000"/>
                    <a:lumOff val="25000"/>
                  </a:schemeClr>
                </a:solidFill>
                <a:latin typeface="+mn-ea"/>
              </a:rPr>
              <a:t>금지된 활동</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게스트는 흡연이나 전자담배</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과도한 소음 </a:t>
            </a:r>
            <a:r>
              <a:rPr lang="en-US" altLang="ko-KR" sz="1000" dirty="0">
                <a:solidFill>
                  <a:schemeClr val="tx1">
                    <a:lumMod val="75000"/>
                    <a:lumOff val="25000"/>
                  </a:schemeClr>
                </a:solidFill>
                <a:latin typeface="+mn-ea"/>
              </a:rPr>
              <a:t>(</a:t>
            </a:r>
            <a:r>
              <a:rPr lang="ko-KR" altLang="en-US" sz="1000" dirty="0">
                <a:solidFill>
                  <a:schemeClr val="tx1">
                    <a:lumMod val="75000"/>
                    <a:lumOff val="25000"/>
                  </a:schemeClr>
                </a:solidFill>
                <a:latin typeface="+mn-ea"/>
              </a:rPr>
              <a:t>악기 연주</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고성방가 등</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애완동물의 동반 또는 방문이 금지된다</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이 규칙을 위반하면 즉시 숙박이 종료되며</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객실 요금은 반환되지 않는다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3. </a:t>
            </a:r>
            <a:r>
              <a:rPr lang="ko-KR" altLang="en-US" sz="1000" dirty="0">
                <a:solidFill>
                  <a:schemeClr val="tx1">
                    <a:lumMod val="75000"/>
                    <a:lumOff val="25000"/>
                  </a:schemeClr>
                </a:solidFill>
                <a:latin typeface="+mn-ea"/>
              </a:rPr>
              <a:t>퇴실 절차 </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게스트는 합의된 퇴실 날짜까지 객실에서 모든 개인 물품을 제거해야 한다</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그렇지 않을 경우</a:t>
            </a:r>
            <a:r>
              <a:rPr lang="en-US" altLang="ko-KR" sz="1000" dirty="0">
                <a:solidFill>
                  <a:schemeClr val="tx1">
                    <a:lumMod val="75000"/>
                    <a:lumOff val="25000"/>
                  </a:schemeClr>
                </a:solidFill>
                <a:latin typeface="+mn-ea"/>
              </a:rPr>
              <a:t>, </a:t>
            </a:r>
            <a:r>
              <a:rPr lang="ko-KR" altLang="en-US" sz="1000" dirty="0" err="1">
                <a:solidFill>
                  <a:schemeClr val="tx1">
                    <a:lumMod val="75000"/>
                    <a:lumOff val="25000"/>
                  </a:schemeClr>
                </a:solidFill>
                <a:latin typeface="+mn-ea"/>
              </a:rPr>
              <a:t>위코스테이는</a:t>
            </a:r>
            <a:r>
              <a:rPr lang="ko-KR" altLang="en-US" sz="1000" dirty="0">
                <a:solidFill>
                  <a:schemeClr val="tx1">
                    <a:lumMod val="75000"/>
                    <a:lumOff val="25000"/>
                  </a:schemeClr>
                </a:solidFill>
                <a:latin typeface="+mn-ea"/>
              </a:rPr>
              <a:t> 물건을 제거할 수 있으며</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과도하여 폐기 처리에 따른 특수 </a:t>
            </a:r>
            <a:r>
              <a:rPr lang="ko-KR" altLang="en-US" sz="1000" dirty="0" err="1">
                <a:solidFill>
                  <a:schemeClr val="tx1">
                    <a:lumMod val="75000"/>
                    <a:lumOff val="25000"/>
                  </a:schemeClr>
                </a:solidFill>
                <a:latin typeface="+mn-ea"/>
              </a:rPr>
              <a:t>청소비</a:t>
            </a:r>
            <a:r>
              <a:rPr lang="ko-KR" altLang="en-US" sz="1000" dirty="0">
                <a:solidFill>
                  <a:schemeClr val="tx1">
                    <a:lumMod val="75000"/>
                    <a:lumOff val="25000"/>
                  </a:schemeClr>
                </a:solidFill>
                <a:latin typeface="+mn-ea"/>
              </a:rPr>
              <a:t> 발생 시 요금을 청구한다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4. </a:t>
            </a:r>
            <a:r>
              <a:rPr lang="ko-KR" altLang="en-US" sz="1000" dirty="0">
                <a:solidFill>
                  <a:schemeClr val="tx1">
                    <a:lumMod val="75000"/>
                    <a:lumOff val="25000"/>
                  </a:schemeClr>
                </a:solidFill>
                <a:latin typeface="+mn-ea"/>
              </a:rPr>
              <a:t>추가 서비스 </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객실 청소 서비스는 비용이 발생한다</a:t>
            </a:r>
            <a:r>
              <a:rPr lang="en-US" altLang="ko-KR" sz="1000" dirty="0">
                <a:solidFill>
                  <a:schemeClr val="tx1">
                    <a:lumMod val="75000"/>
                    <a:lumOff val="25000"/>
                  </a:schemeClr>
                </a:solidFill>
                <a:latin typeface="+mn-ea"/>
              </a:rPr>
              <a:t>.</a:t>
            </a:r>
          </a:p>
          <a:p>
            <a:pPr>
              <a:lnSpc>
                <a:spcPts val="1900"/>
              </a:lnSpc>
            </a:pPr>
            <a:r>
              <a:rPr lang="en-US" altLang="ko-KR" sz="1000" dirty="0">
                <a:solidFill>
                  <a:schemeClr val="tx1">
                    <a:lumMod val="75000"/>
                    <a:lumOff val="25000"/>
                  </a:schemeClr>
                </a:solidFill>
                <a:latin typeface="+mn-ea"/>
              </a:rPr>
              <a:t>5. </a:t>
            </a:r>
            <a:r>
              <a:rPr lang="ko-KR" altLang="en-US" sz="1000" dirty="0">
                <a:solidFill>
                  <a:schemeClr val="tx1">
                    <a:lumMod val="75000"/>
                    <a:lumOff val="25000"/>
                  </a:schemeClr>
                </a:solidFill>
                <a:latin typeface="+mn-ea"/>
              </a:rPr>
              <a:t>폐기물 처리</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게스트는 안내된 위치에 음식 폐기물</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일반 폐기물 및 재활용물을 분리하여 처리해야 한다</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그렇지 않을 경우</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폐기 처리에 따른 특수 </a:t>
            </a:r>
            <a:r>
              <a:rPr lang="ko-KR" altLang="en-US" sz="1000" dirty="0" err="1">
                <a:solidFill>
                  <a:schemeClr val="tx1">
                    <a:lumMod val="75000"/>
                    <a:lumOff val="25000"/>
                  </a:schemeClr>
                </a:solidFill>
                <a:latin typeface="+mn-ea"/>
              </a:rPr>
              <a:t>청소비</a:t>
            </a:r>
            <a:r>
              <a:rPr lang="ko-KR" altLang="en-US" sz="1000" dirty="0">
                <a:solidFill>
                  <a:schemeClr val="tx1">
                    <a:lumMod val="75000"/>
                    <a:lumOff val="25000"/>
                  </a:schemeClr>
                </a:solidFill>
                <a:latin typeface="+mn-ea"/>
              </a:rPr>
              <a:t> 발생 시 요금을 청구할 수 있다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6. </a:t>
            </a:r>
            <a:r>
              <a:rPr lang="ko-KR" altLang="en-US" sz="1000" dirty="0">
                <a:solidFill>
                  <a:schemeClr val="tx1">
                    <a:lumMod val="75000"/>
                    <a:lumOff val="25000"/>
                  </a:schemeClr>
                </a:solidFill>
                <a:latin typeface="+mn-ea"/>
              </a:rPr>
              <a:t>귀중품</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게스트가 객실에 남긴 현금이나 귀중품 손실</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도난에 대해 </a:t>
            </a:r>
            <a:r>
              <a:rPr lang="ko-KR" altLang="en-US" sz="1000" dirty="0" err="1">
                <a:solidFill>
                  <a:schemeClr val="tx1">
                    <a:lumMod val="75000"/>
                    <a:lumOff val="25000"/>
                  </a:schemeClr>
                </a:solidFill>
                <a:latin typeface="+mn-ea"/>
              </a:rPr>
              <a:t>위코스테이는</a:t>
            </a:r>
            <a:r>
              <a:rPr lang="ko-KR" altLang="en-US" sz="1000" dirty="0">
                <a:solidFill>
                  <a:schemeClr val="tx1">
                    <a:lumMod val="75000"/>
                    <a:lumOff val="25000"/>
                  </a:schemeClr>
                </a:solidFill>
                <a:latin typeface="+mn-ea"/>
              </a:rPr>
              <a:t> 책임지지 않는다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7. </a:t>
            </a:r>
            <a:r>
              <a:rPr lang="ko-KR" altLang="en-US" sz="1000" dirty="0">
                <a:solidFill>
                  <a:schemeClr val="tx1">
                    <a:lumMod val="75000"/>
                    <a:lumOff val="25000"/>
                  </a:schemeClr>
                </a:solidFill>
                <a:latin typeface="+mn-ea"/>
              </a:rPr>
              <a:t>위험물의 사용 금지</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게스트는 건물 내에서 총기</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가스</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폭약 및 인화성 물질과 같은 위험물을 가져오거나 운반하는 것이 금지된다</a:t>
            </a:r>
            <a:r>
              <a:rPr lang="en-US" altLang="ko-KR" sz="1000" dirty="0">
                <a:solidFill>
                  <a:schemeClr val="tx1">
                    <a:lumMod val="75000"/>
                    <a:lumOff val="25000"/>
                  </a:schemeClr>
                </a:solidFill>
                <a:latin typeface="+mn-ea"/>
              </a:rPr>
              <a:t>.</a:t>
            </a:r>
          </a:p>
          <a:p>
            <a:pPr eaLnBrk="1" hangingPunct="1">
              <a:lnSpc>
                <a:spcPts val="1900"/>
              </a:lnSpc>
            </a:pPr>
            <a:r>
              <a:rPr lang="en-US" altLang="ko-KR" sz="1000" dirty="0">
                <a:solidFill>
                  <a:schemeClr val="tx1">
                    <a:lumMod val="75000"/>
                    <a:lumOff val="25000"/>
                  </a:schemeClr>
                </a:solidFill>
                <a:latin typeface="+mn-ea"/>
              </a:rPr>
              <a:t>8. </a:t>
            </a:r>
            <a:r>
              <a:rPr lang="ko-KR" altLang="en-US" sz="1000" dirty="0" err="1">
                <a:solidFill>
                  <a:schemeClr val="tx1">
                    <a:lumMod val="75000"/>
                    <a:lumOff val="25000"/>
                  </a:schemeClr>
                </a:solidFill>
                <a:latin typeface="+mn-ea"/>
              </a:rPr>
              <a:t>얼리체크인</a:t>
            </a:r>
            <a:r>
              <a:rPr lang="ko-KR" altLang="en-US" sz="1000" dirty="0">
                <a:solidFill>
                  <a:schemeClr val="tx1">
                    <a:lumMod val="75000"/>
                    <a:lumOff val="25000"/>
                  </a:schemeClr>
                </a:solidFill>
                <a:latin typeface="+mn-ea"/>
              </a:rPr>
              <a:t> </a:t>
            </a:r>
            <a:r>
              <a:rPr lang="en-US" altLang="ko-KR" sz="1000" dirty="0">
                <a:solidFill>
                  <a:schemeClr val="tx1">
                    <a:lumMod val="75000"/>
                    <a:lumOff val="25000"/>
                  </a:schemeClr>
                </a:solidFill>
                <a:latin typeface="+mn-ea"/>
              </a:rPr>
              <a:t>/ </a:t>
            </a:r>
            <a:r>
              <a:rPr lang="ko-KR" altLang="en-US" sz="1000" dirty="0" err="1">
                <a:solidFill>
                  <a:schemeClr val="tx1">
                    <a:lumMod val="75000"/>
                    <a:lumOff val="25000"/>
                  </a:schemeClr>
                </a:solidFill>
                <a:latin typeface="+mn-ea"/>
              </a:rPr>
              <a:t>레이트체크아웃</a:t>
            </a:r>
            <a:r>
              <a:rPr lang="ko-KR" altLang="en-US" sz="1000" dirty="0">
                <a:solidFill>
                  <a:schemeClr val="tx1">
                    <a:lumMod val="75000"/>
                    <a:lumOff val="25000"/>
                  </a:schemeClr>
                </a:solidFill>
                <a:latin typeface="+mn-ea"/>
              </a:rPr>
              <a:t> </a:t>
            </a:r>
            <a:r>
              <a:rPr lang="en-US" altLang="ko-KR" sz="1000" dirty="0">
                <a:solidFill>
                  <a:schemeClr val="tx1">
                    <a:lumMod val="75000"/>
                    <a:lumOff val="25000"/>
                  </a:schemeClr>
                </a:solidFill>
                <a:latin typeface="+mn-ea"/>
              </a:rPr>
              <a:t>: </a:t>
            </a:r>
            <a:r>
              <a:rPr lang="ko-KR" altLang="en-US" sz="1000" dirty="0">
                <a:solidFill>
                  <a:schemeClr val="tx1">
                    <a:lumMod val="75000"/>
                    <a:lumOff val="25000"/>
                  </a:schemeClr>
                </a:solidFill>
                <a:latin typeface="+mn-ea"/>
              </a:rPr>
              <a:t>시간당 </a:t>
            </a:r>
            <a:r>
              <a:rPr lang="en-US" altLang="ko-KR" sz="1000" dirty="0">
                <a:solidFill>
                  <a:schemeClr val="tx1">
                    <a:lumMod val="75000"/>
                    <a:lumOff val="25000"/>
                  </a:schemeClr>
                </a:solidFill>
                <a:latin typeface="+mn-ea"/>
              </a:rPr>
              <a:t>1</a:t>
            </a:r>
            <a:r>
              <a:rPr lang="ko-KR" altLang="en-US" sz="1000" dirty="0">
                <a:solidFill>
                  <a:schemeClr val="tx1">
                    <a:lumMod val="75000"/>
                    <a:lumOff val="25000"/>
                  </a:schemeClr>
                </a:solidFill>
                <a:latin typeface="+mn-ea"/>
              </a:rPr>
              <a:t>만원의 추가 비용이 발생하며 </a:t>
            </a:r>
            <a:r>
              <a:rPr lang="en-US" altLang="ko-KR" sz="1000" dirty="0">
                <a:solidFill>
                  <a:schemeClr val="tx1">
                    <a:lumMod val="75000"/>
                    <a:lumOff val="25000"/>
                  </a:schemeClr>
                </a:solidFill>
                <a:latin typeface="+mn-ea"/>
              </a:rPr>
              <a:t>2</a:t>
            </a:r>
            <a:r>
              <a:rPr lang="ko-KR" altLang="en-US" sz="1000" dirty="0">
                <a:solidFill>
                  <a:schemeClr val="tx1">
                    <a:lumMod val="75000"/>
                    <a:lumOff val="25000"/>
                  </a:schemeClr>
                </a:solidFill>
                <a:latin typeface="+mn-ea"/>
              </a:rPr>
              <a:t>일 전 요청 가능하다</a:t>
            </a:r>
            <a:r>
              <a:rPr lang="en-US" altLang="ko-KR" sz="1000" dirty="0">
                <a:solidFill>
                  <a:schemeClr val="tx1">
                    <a:lumMod val="75000"/>
                    <a:lumOff val="25000"/>
                  </a:schemeClr>
                </a:solidFill>
                <a:latin typeface="+mn-ea"/>
              </a:rPr>
              <a:t>.</a:t>
            </a:r>
            <a:endParaRPr lang="ko-KR" altLang="en-US" sz="1000" dirty="0">
              <a:solidFill>
                <a:schemeClr val="tx1">
                  <a:lumMod val="75000"/>
                  <a:lumOff val="25000"/>
                </a:schemeClr>
              </a:solidFill>
              <a:latin typeface="+mn-ea"/>
            </a:endParaRPr>
          </a:p>
          <a:p>
            <a:pPr eaLnBrk="1" hangingPunct="1">
              <a:lnSpc>
                <a:spcPts val="1900"/>
              </a:lnSpc>
            </a:pPr>
            <a:r>
              <a:rPr lang="en-US" altLang="ko-KR" sz="1000" dirty="0">
                <a:solidFill>
                  <a:schemeClr val="tx1">
                    <a:lumMod val="75000"/>
                    <a:lumOff val="25000"/>
                  </a:schemeClr>
                </a:solidFill>
                <a:latin typeface="+mn-ea"/>
              </a:rPr>
              <a:t>9. </a:t>
            </a:r>
            <a:r>
              <a:rPr lang="ko-KR" altLang="en-US" sz="1000" dirty="0">
                <a:solidFill>
                  <a:schemeClr val="tx1">
                    <a:lumMod val="75000"/>
                    <a:lumOff val="25000"/>
                  </a:schemeClr>
                </a:solidFill>
                <a:latin typeface="+mn-ea"/>
              </a:rPr>
              <a:t>환불 규정</a:t>
            </a: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① 체크인 전 환불 </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체크인 일자까지 </a:t>
            </a:r>
            <a:r>
              <a:rPr lang="en-US" altLang="ko-KR" sz="1000" dirty="0">
                <a:solidFill>
                  <a:srgbClr val="FF0000"/>
                </a:solidFill>
                <a:latin typeface="맑은 고딕" panose="020B0503020000020004" pitchFamily="50" charset="-127"/>
              </a:rPr>
              <a:t>5</a:t>
            </a:r>
            <a:r>
              <a:rPr lang="ko-KR" altLang="en-US" sz="1000" dirty="0">
                <a:solidFill>
                  <a:srgbClr val="FF0000"/>
                </a:solidFill>
                <a:latin typeface="맑은 고딕" panose="020B0503020000020004" pitchFamily="50" charset="-127"/>
              </a:rPr>
              <a:t>일</a:t>
            </a:r>
            <a:r>
              <a:rPr lang="ko-KR" altLang="en-US" sz="1000" dirty="0">
                <a:solidFill>
                  <a:schemeClr val="tx1">
                    <a:lumMod val="75000"/>
                    <a:lumOff val="25000"/>
                  </a:schemeClr>
                </a:solidFill>
                <a:latin typeface="맑은 고딕" panose="020B0503020000020004" pitchFamily="50" charset="-127"/>
              </a:rPr>
              <a:t>이 남아 있는 경우에만</a:t>
            </a:r>
            <a:r>
              <a:rPr lang="en-US" altLang="ko-KR" sz="1000" dirty="0">
                <a:solidFill>
                  <a:schemeClr val="tx1">
                    <a:lumMod val="75000"/>
                    <a:lumOff val="25000"/>
                  </a:schemeClr>
                </a:solidFill>
                <a:latin typeface="맑은 고딕" panose="020B0503020000020004" pitchFamily="50" charset="-127"/>
              </a:rPr>
              <a:t>, 100% </a:t>
            </a:r>
            <a:r>
              <a:rPr lang="ko-KR" altLang="en-US" sz="1000" dirty="0">
                <a:solidFill>
                  <a:schemeClr val="tx1">
                    <a:lumMod val="75000"/>
                    <a:lumOff val="25000"/>
                  </a:schemeClr>
                </a:solidFill>
                <a:latin typeface="맑은 고딕" panose="020B0503020000020004" pitchFamily="50" charset="-127"/>
              </a:rPr>
              <a:t>환불된다</a:t>
            </a:r>
            <a:r>
              <a:rPr lang="en-US" altLang="ko-KR" sz="1000" dirty="0">
                <a:solidFill>
                  <a:schemeClr val="tx1">
                    <a:lumMod val="75000"/>
                    <a:lumOff val="25000"/>
                  </a:schemeClr>
                </a:solidFill>
                <a:latin typeface="맑은 고딕" panose="020B0503020000020004" pitchFamily="50" charset="-127"/>
              </a:rPr>
              <a:t>.</a:t>
            </a:r>
            <a:endParaRPr lang="ko-KR" altLang="en-US" sz="1000" dirty="0">
              <a:solidFill>
                <a:schemeClr val="tx1">
                  <a:lumMod val="75000"/>
                  <a:lumOff val="25000"/>
                </a:schemeClr>
              </a:solidFill>
              <a:latin typeface="맑은 고딕" panose="020B0503020000020004" pitchFamily="50" charset="-127"/>
            </a:endParaRP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② 재실 중 환불 </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입실 후 퇴실일 이전 조기 퇴실 시 결제된 객실 요금은 일체 환불 되지 않는다</a:t>
            </a:r>
            <a:r>
              <a:rPr lang="en-US" altLang="ko-KR" sz="1000" dirty="0">
                <a:solidFill>
                  <a:schemeClr val="tx1">
                    <a:lumMod val="75000"/>
                    <a:lumOff val="25000"/>
                  </a:schemeClr>
                </a:solidFill>
                <a:latin typeface="맑은 고딕" panose="020B0503020000020004" pitchFamily="50" charset="-127"/>
              </a:rPr>
              <a:t>.</a:t>
            </a: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    </a:t>
            </a:r>
            <a:r>
              <a:rPr lang="en-US" altLang="ko-KR" sz="1000" dirty="0">
                <a:solidFill>
                  <a:schemeClr val="tx1">
                    <a:lumMod val="75000"/>
                    <a:lumOff val="25000"/>
                  </a:schemeClr>
                </a:solidFill>
                <a:latin typeface="맑은 고딕" panose="020B0503020000020004" pitchFamily="50" charset="-127"/>
              </a:rPr>
              <a:t>-</a:t>
            </a:r>
            <a:r>
              <a:rPr lang="ko-KR" altLang="en-US" sz="1000" dirty="0">
                <a:solidFill>
                  <a:schemeClr val="tx1">
                    <a:lumMod val="75000"/>
                    <a:lumOff val="25000"/>
                  </a:schemeClr>
                </a:solidFill>
                <a:latin typeface="맑은 고딕" panose="020B0503020000020004" pitchFamily="50" charset="-127"/>
              </a:rPr>
              <a:t> 단</a:t>
            </a:r>
            <a:r>
              <a:rPr lang="en-US" altLang="ko-KR" sz="1000" dirty="0">
                <a:solidFill>
                  <a:schemeClr val="tx1">
                    <a:lumMod val="75000"/>
                    <a:lumOff val="25000"/>
                  </a:schemeClr>
                </a:solidFill>
                <a:latin typeface="맑은 고딕" panose="020B0503020000020004" pitchFamily="50" charset="-127"/>
              </a:rPr>
              <a:t>, 30</a:t>
            </a:r>
            <a:r>
              <a:rPr lang="ko-KR" altLang="en-US" sz="1000" dirty="0">
                <a:solidFill>
                  <a:schemeClr val="tx1">
                    <a:lumMod val="75000"/>
                    <a:lumOff val="25000"/>
                  </a:schemeClr>
                </a:solidFill>
                <a:latin typeface="맑은 고딕" panose="020B0503020000020004" pitchFamily="50" charset="-127"/>
              </a:rPr>
              <a:t>박 이상 예약한 경우</a:t>
            </a:r>
            <a:r>
              <a:rPr lang="en-US" altLang="ko-KR" sz="1000" dirty="0">
                <a:solidFill>
                  <a:schemeClr val="tx1">
                    <a:lumMod val="75000"/>
                    <a:lumOff val="25000"/>
                  </a:schemeClr>
                </a:solidFill>
                <a:latin typeface="맑은 고딕" panose="020B0503020000020004" pitchFamily="50" charset="-127"/>
              </a:rPr>
              <a:t>,</a:t>
            </a:r>
            <a:r>
              <a:rPr lang="ko-KR" altLang="en-US" sz="1000" dirty="0">
                <a:solidFill>
                  <a:schemeClr val="tx1">
                    <a:lumMod val="75000"/>
                    <a:lumOff val="25000"/>
                  </a:schemeClr>
                </a:solidFill>
                <a:latin typeface="맑은 고딕" panose="020B0503020000020004" pitchFamily="50" charset="-127"/>
              </a:rPr>
              <a:t> 재실 중 조기 퇴실을 원할 경우</a:t>
            </a:r>
            <a:r>
              <a:rPr lang="en-US" altLang="ko-KR" sz="1000" dirty="0">
                <a:solidFill>
                  <a:schemeClr val="tx1">
                    <a:lumMod val="75000"/>
                    <a:lumOff val="25000"/>
                  </a:schemeClr>
                </a:solidFill>
                <a:latin typeface="맑은 고딕" panose="020B0503020000020004" pitchFamily="50" charset="-127"/>
              </a:rPr>
              <a:t>, </a:t>
            </a:r>
          </a:p>
          <a:p>
            <a:pPr eaLnBrk="1" hangingPunct="1">
              <a:lnSpc>
                <a:spcPts val="1900"/>
              </a:lnSpc>
            </a:pPr>
            <a:r>
              <a:rPr lang="en-US" altLang="ko-KR" sz="1000" dirty="0">
                <a:solidFill>
                  <a:schemeClr val="tx1">
                    <a:lumMod val="75000"/>
                    <a:lumOff val="25000"/>
                  </a:schemeClr>
                </a:solidFill>
                <a:latin typeface="맑은 고딕" panose="020B0503020000020004" pitchFamily="50" charset="-127"/>
              </a:rPr>
              <a:t>      1) </a:t>
            </a:r>
            <a:r>
              <a:rPr lang="ko-KR" altLang="en-US" sz="1000" dirty="0">
                <a:solidFill>
                  <a:schemeClr val="tx1">
                    <a:lumMod val="75000"/>
                    <a:lumOff val="25000"/>
                  </a:schemeClr>
                </a:solidFill>
                <a:latin typeface="맑은 고딕" panose="020B0503020000020004" pitchFamily="50" charset="-127"/>
              </a:rPr>
              <a:t>이미 결제된 월세는 일체 환불되지 않는다</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 </a:t>
            </a: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      </a:t>
            </a:r>
            <a:r>
              <a:rPr lang="en-US" altLang="ko-KR" sz="1000" dirty="0">
                <a:solidFill>
                  <a:schemeClr val="tx1">
                    <a:lumMod val="75000"/>
                    <a:lumOff val="25000"/>
                  </a:schemeClr>
                </a:solidFill>
                <a:latin typeface="맑은 고딕" panose="020B0503020000020004" pitchFamily="50" charset="-127"/>
              </a:rPr>
              <a:t>2) </a:t>
            </a:r>
            <a:r>
              <a:rPr lang="ko-KR" altLang="en-US" sz="1000" dirty="0">
                <a:solidFill>
                  <a:schemeClr val="tx1">
                    <a:lumMod val="75000"/>
                    <a:lumOff val="25000"/>
                  </a:schemeClr>
                </a:solidFill>
                <a:latin typeface="맑은 고딕" panose="020B0503020000020004" pitchFamily="50" charset="-127"/>
              </a:rPr>
              <a:t>결제된 월세 이후의 일자에 대한 요금 정산은 다음과 같다</a:t>
            </a:r>
            <a:r>
              <a:rPr lang="en-US" altLang="ko-KR" sz="1000" dirty="0">
                <a:solidFill>
                  <a:schemeClr val="tx1">
                    <a:lumMod val="75000"/>
                    <a:lumOff val="25000"/>
                  </a:schemeClr>
                </a:solidFill>
                <a:latin typeface="맑은 고딕" panose="020B0503020000020004" pitchFamily="50" charset="-127"/>
              </a:rPr>
              <a:t>.</a:t>
            </a:r>
          </a:p>
          <a:p>
            <a:pPr eaLnBrk="1" hangingPunct="1">
              <a:lnSpc>
                <a:spcPts val="1900"/>
              </a:lnSpc>
            </a:pPr>
            <a:r>
              <a:rPr lang="en-US" altLang="ko-KR" sz="1000" dirty="0">
                <a:solidFill>
                  <a:schemeClr val="tx1">
                    <a:lumMod val="75000"/>
                    <a:lumOff val="25000"/>
                  </a:schemeClr>
                </a:solidFill>
                <a:latin typeface="맑은 고딕" panose="020B0503020000020004" pitchFamily="50" charset="-127"/>
              </a:rPr>
              <a:t>          : </a:t>
            </a:r>
            <a:r>
              <a:rPr lang="ko-KR" altLang="en-US" sz="1000" dirty="0">
                <a:solidFill>
                  <a:schemeClr val="tx1">
                    <a:lumMod val="75000"/>
                    <a:lumOff val="25000"/>
                  </a:schemeClr>
                </a:solidFill>
                <a:latin typeface="맑은 고딕" panose="020B0503020000020004" pitchFamily="50" charset="-127"/>
              </a:rPr>
              <a:t>요청하는 퇴실일까지</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일반 요금 기준</a:t>
            </a:r>
            <a:r>
              <a:rPr lang="en-US" altLang="ko-KR" sz="1000" dirty="0">
                <a:solidFill>
                  <a:schemeClr val="tx1">
                    <a:lumMod val="75000"/>
                    <a:lumOff val="25000"/>
                  </a:schemeClr>
                </a:solidFill>
                <a:latin typeface="맑은 고딕" panose="020B0503020000020004" pitchFamily="50" charset="-127"/>
              </a:rPr>
              <a:t>,</a:t>
            </a:r>
            <a:r>
              <a:rPr lang="ko-KR" altLang="en-US" sz="1000" dirty="0">
                <a:solidFill>
                  <a:schemeClr val="tx1">
                    <a:lumMod val="75000"/>
                    <a:lumOff val="25000"/>
                  </a:schemeClr>
                </a:solidFill>
                <a:latin typeface="맑은 고딕" panose="020B0503020000020004" pitchFamily="50" charset="-127"/>
              </a:rPr>
              <a:t> 일할 계산되어 부과</a:t>
            </a: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      </a:t>
            </a:r>
            <a:r>
              <a:rPr lang="en-US" altLang="ko-KR" sz="1000" dirty="0">
                <a:solidFill>
                  <a:schemeClr val="tx1">
                    <a:lumMod val="75000"/>
                    <a:lumOff val="25000"/>
                  </a:schemeClr>
                </a:solidFill>
                <a:latin typeface="맑은 고딕" panose="020B0503020000020004" pitchFamily="50" charset="-127"/>
              </a:rPr>
              <a:t>3) </a:t>
            </a:r>
            <a:r>
              <a:rPr lang="ko-KR" altLang="en-US" sz="1000" dirty="0" err="1">
                <a:solidFill>
                  <a:schemeClr val="tx1">
                    <a:lumMod val="75000"/>
                    <a:lumOff val="25000"/>
                  </a:schemeClr>
                </a:solidFill>
                <a:latin typeface="맑은 고딕" panose="020B0503020000020004" pitchFamily="50" charset="-127"/>
              </a:rPr>
              <a:t>패널티</a:t>
            </a:r>
            <a:r>
              <a:rPr lang="ko-KR" altLang="en-US" sz="1000" dirty="0">
                <a:solidFill>
                  <a:schemeClr val="tx1">
                    <a:lumMod val="75000"/>
                    <a:lumOff val="25000"/>
                  </a:schemeClr>
                </a:solidFill>
                <a:latin typeface="맑은 고딕" panose="020B0503020000020004" pitchFamily="50" charset="-127"/>
              </a:rPr>
              <a:t> 수수료 </a:t>
            </a:r>
            <a:r>
              <a:rPr lang="en-US" altLang="ko-KR" sz="1000" dirty="0">
                <a:solidFill>
                  <a:schemeClr val="tx1">
                    <a:lumMod val="75000"/>
                    <a:lumOff val="25000"/>
                  </a:schemeClr>
                </a:solidFill>
                <a:latin typeface="맑은 고딕" panose="020B0503020000020004" pitchFamily="50" charset="-127"/>
              </a:rPr>
              <a:t>300</a:t>
            </a:r>
            <a:r>
              <a:rPr lang="ko-KR" altLang="en-US" sz="1000" dirty="0">
                <a:solidFill>
                  <a:schemeClr val="tx1">
                    <a:lumMod val="75000"/>
                    <a:lumOff val="25000"/>
                  </a:schemeClr>
                </a:solidFill>
                <a:latin typeface="맑은 고딕" panose="020B0503020000020004" pitchFamily="50" charset="-127"/>
              </a:rPr>
              <a:t>만원이 추가로 부과된다</a:t>
            </a:r>
            <a:r>
              <a:rPr lang="en-US" altLang="ko-KR" sz="1000" dirty="0">
                <a:solidFill>
                  <a:schemeClr val="tx1">
                    <a:lumMod val="75000"/>
                    <a:lumOff val="25000"/>
                  </a:schemeClr>
                </a:solidFill>
                <a:latin typeface="맑은 고딕" panose="020B0503020000020004" pitchFamily="50" charset="-127"/>
              </a:rPr>
              <a:t>.</a:t>
            </a:r>
            <a:r>
              <a:rPr lang="ko-KR" altLang="en-US" sz="1000" dirty="0">
                <a:solidFill>
                  <a:schemeClr val="tx1">
                    <a:lumMod val="75000"/>
                    <a:lumOff val="25000"/>
                  </a:schemeClr>
                </a:solidFill>
                <a:latin typeface="맑은 고딕" panose="020B0503020000020004" pitchFamily="50" charset="-127"/>
              </a:rPr>
              <a:t> </a:t>
            </a:r>
          </a:p>
          <a:p>
            <a:pPr eaLnBrk="1" hangingPunct="1">
              <a:lnSpc>
                <a:spcPts val="1900"/>
              </a:lnSpc>
            </a:pPr>
            <a:r>
              <a:rPr lang="ko-KR" altLang="en-US" sz="1000" dirty="0">
                <a:solidFill>
                  <a:schemeClr val="tx1">
                    <a:lumMod val="75000"/>
                    <a:lumOff val="25000"/>
                  </a:schemeClr>
                </a:solidFill>
                <a:latin typeface="맑은 고딕" panose="020B0503020000020004" pitchFamily="50" charset="-127"/>
              </a:rPr>
              <a:t>③ 일정 변경 </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단축은 취소 후 예약해야 한다</a:t>
            </a:r>
            <a:r>
              <a:rPr lang="en-US" altLang="ko-KR" sz="1000" dirty="0">
                <a:solidFill>
                  <a:schemeClr val="tx1">
                    <a:lumMod val="75000"/>
                    <a:lumOff val="25000"/>
                  </a:schemeClr>
                </a:solidFill>
                <a:latin typeface="맑은 고딕" panose="020B0503020000020004" pitchFamily="50" charset="-127"/>
              </a:rPr>
              <a:t>.</a:t>
            </a:r>
          </a:p>
          <a:p>
            <a:pPr eaLnBrk="1" hangingPunct="1">
              <a:lnSpc>
                <a:spcPts val="1900"/>
              </a:lnSpc>
            </a:pP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취소 시</a:t>
            </a:r>
            <a:r>
              <a:rPr lang="en-US" altLang="ko-KR" sz="1000" dirty="0">
                <a:solidFill>
                  <a:schemeClr val="tx1">
                    <a:lumMod val="75000"/>
                    <a:lumOff val="25000"/>
                  </a:schemeClr>
                </a:solidFill>
                <a:latin typeface="맑은 고딕" panose="020B0503020000020004" pitchFamily="50" charset="-127"/>
              </a:rPr>
              <a:t>, </a:t>
            </a:r>
            <a:r>
              <a:rPr lang="ko-KR" altLang="en-US" sz="1000" dirty="0">
                <a:solidFill>
                  <a:schemeClr val="tx1">
                    <a:lumMod val="75000"/>
                    <a:lumOff val="25000"/>
                  </a:schemeClr>
                </a:solidFill>
                <a:latin typeface="맑은 고딕" panose="020B0503020000020004" pitchFamily="50" charset="-127"/>
              </a:rPr>
              <a:t>체크인 일자까지 </a:t>
            </a:r>
            <a:r>
              <a:rPr lang="en-US" altLang="ko-KR" sz="1000" dirty="0">
                <a:solidFill>
                  <a:srgbClr val="FF0000"/>
                </a:solidFill>
                <a:latin typeface="맑은 고딕" panose="020B0503020000020004" pitchFamily="50" charset="-127"/>
              </a:rPr>
              <a:t>5</a:t>
            </a:r>
            <a:r>
              <a:rPr lang="ko-KR" altLang="en-US" sz="1000" dirty="0">
                <a:solidFill>
                  <a:srgbClr val="FF0000"/>
                </a:solidFill>
                <a:latin typeface="맑은 고딕" panose="020B0503020000020004" pitchFamily="50" charset="-127"/>
              </a:rPr>
              <a:t>일</a:t>
            </a:r>
            <a:r>
              <a:rPr lang="ko-KR" altLang="en-US" sz="1000" dirty="0">
                <a:solidFill>
                  <a:schemeClr val="tx1">
                    <a:lumMod val="75000"/>
                    <a:lumOff val="25000"/>
                  </a:schemeClr>
                </a:solidFill>
                <a:latin typeface="맑은 고딕" panose="020B0503020000020004" pitchFamily="50" charset="-127"/>
              </a:rPr>
              <a:t>이 남아 있는 경우에만</a:t>
            </a:r>
            <a:r>
              <a:rPr lang="en-US" altLang="ko-KR" sz="1000" dirty="0">
                <a:solidFill>
                  <a:schemeClr val="tx1">
                    <a:lumMod val="75000"/>
                    <a:lumOff val="25000"/>
                  </a:schemeClr>
                </a:solidFill>
                <a:latin typeface="맑은 고딕" panose="020B0503020000020004" pitchFamily="50" charset="-127"/>
              </a:rPr>
              <a:t>, 100% </a:t>
            </a:r>
            <a:r>
              <a:rPr lang="ko-KR" altLang="en-US" sz="1000" dirty="0">
                <a:solidFill>
                  <a:schemeClr val="tx1">
                    <a:lumMod val="75000"/>
                    <a:lumOff val="25000"/>
                  </a:schemeClr>
                </a:solidFill>
                <a:latin typeface="맑은 고딕" panose="020B0503020000020004" pitchFamily="50" charset="-127"/>
              </a:rPr>
              <a:t>환불된다</a:t>
            </a:r>
            <a:r>
              <a:rPr lang="en-US" altLang="ko-KR" sz="1000" dirty="0">
                <a:solidFill>
                  <a:schemeClr val="tx1">
                    <a:lumMod val="75000"/>
                    <a:lumOff val="25000"/>
                  </a:schemeClr>
                </a:solidFill>
                <a:latin typeface="맑은 고딕" panose="020B0503020000020004" pitchFamily="50" charset="-127"/>
              </a:rPr>
              <a:t>.</a:t>
            </a:r>
          </a:p>
          <a:p>
            <a:pPr marL="12700">
              <a:lnSpc>
                <a:spcPts val="1900"/>
              </a:lnSpc>
              <a:spcBef>
                <a:spcPts val="100"/>
              </a:spcBef>
            </a:pPr>
            <a:endParaRPr lang="ko-KR" altLang="en-US" sz="1000" spc="-10" dirty="0">
              <a:solidFill>
                <a:schemeClr val="tx1">
                  <a:lumMod val="75000"/>
                  <a:lumOff val="25000"/>
                </a:schemeClr>
              </a:solidFill>
              <a:latin typeface="맑은 고딕"/>
              <a:cs typeface="맑은 고딕"/>
            </a:endParaRPr>
          </a:p>
        </p:txBody>
      </p:sp>
      <p:sp>
        <p:nvSpPr>
          <p:cNvPr id="20" name="object 6">
            <a:extLst>
              <a:ext uri="{FF2B5EF4-FFF2-40B4-BE49-F238E27FC236}">
                <a16:creationId xmlns:a16="http://schemas.microsoft.com/office/drawing/2014/main" id="{451E2799-6265-4666-A2F8-03D8B35E3725}"/>
              </a:ext>
            </a:extLst>
          </p:cNvPr>
          <p:cNvSpPr/>
          <p:nvPr/>
        </p:nvSpPr>
        <p:spPr>
          <a:xfrm>
            <a:off x="364633" y="936243"/>
            <a:ext cx="11594769" cy="0"/>
          </a:xfrm>
          <a:custGeom>
            <a:avLst/>
            <a:gdLst/>
            <a:ahLst/>
            <a:cxnLst/>
            <a:rect l="l" t="t" r="r" b="b"/>
            <a:pathLst>
              <a:path w="5949950">
                <a:moveTo>
                  <a:pt x="0" y="0"/>
                </a:moveTo>
                <a:lnTo>
                  <a:pt x="5949696" y="0"/>
                </a:lnTo>
              </a:path>
            </a:pathLst>
          </a:custGeom>
          <a:ln w="12700">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352400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그림 15">
            <a:extLst>
              <a:ext uri="{FF2B5EF4-FFF2-40B4-BE49-F238E27FC236}">
                <a16:creationId xmlns:a16="http://schemas.microsoft.com/office/drawing/2014/main" id="{F4D29FA9-7283-4E51-B7A1-6841AB10F57F}"/>
              </a:ext>
            </a:extLst>
          </p:cNvPr>
          <p:cNvPicPr>
            <a:picLocks noChangeAspect="1"/>
          </p:cNvPicPr>
          <p:nvPr/>
        </p:nvPicPr>
        <p:blipFill>
          <a:blip r:embed="rId2"/>
          <a:stretch>
            <a:fillRect/>
          </a:stretch>
        </p:blipFill>
        <p:spPr>
          <a:xfrm>
            <a:off x="9885680" y="235766"/>
            <a:ext cx="2141712" cy="496746"/>
          </a:xfrm>
          <a:prstGeom prst="rect">
            <a:avLst/>
          </a:prstGeom>
        </p:spPr>
      </p:pic>
      <p:sp>
        <p:nvSpPr>
          <p:cNvPr id="17" name="object 5">
            <a:extLst>
              <a:ext uri="{FF2B5EF4-FFF2-40B4-BE49-F238E27FC236}">
                <a16:creationId xmlns:a16="http://schemas.microsoft.com/office/drawing/2014/main" id="{4C2F984F-246A-4299-AB0E-462AAE5E94AA}"/>
              </a:ext>
            </a:extLst>
          </p:cNvPr>
          <p:cNvSpPr/>
          <p:nvPr/>
        </p:nvSpPr>
        <p:spPr>
          <a:xfrm>
            <a:off x="0" y="0"/>
            <a:ext cx="255904" cy="6876000"/>
          </a:xfrm>
          <a:custGeom>
            <a:avLst/>
            <a:gdLst/>
            <a:ahLst/>
            <a:cxnLst/>
            <a:rect l="l" t="t" r="r" b="b"/>
            <a:pathLst>
              <a:path w="255904" h="12192000">
                <a:moveTo>
                  <a:pt x="255625" y="0"/>
                </a:moveTo>
                <a:lnTo>
                  <a:pt x="0" y="0"/>
                </a:lnTo>
                <a:lnTo>
                  <a:pt x="0" y="12191873"/>
                </a:lnTo>
                <a:lnTo>
                  <a:pt x="255625" y="12191873"/>
                </a:lnTo>
                <a:lnTo>
                  <a:pt x="255625" y="0"/>
                </a:lnTo>
                <a:close/>
              </a:path>
            </a:pathLst>
          </a:custGeom>
          <a:solidFill>
            <a:srgbClr val="F7B624"/>
          </a:solidFill>
        </p:spPr>
        <p:txBody>
          <a:bodyPr wrap="square" lIns="0" tIns="0" rIns="0" bIns="0" rtlCol="0"/>
          <a:lstStyle/>
          <a:p>
            <a:endParaRPr/>
          </a:p>
        </p:txBody>
      </p:sp>
      <p:sp>
        <p:nvSpPr>
          <p:cNvPr id="18" name="object 13">
            <a:extLst>
              <a:ext uri="{FF2B5EF4-FFF2-40B4-BE49-F238E27FC236}">
                <a16:creationId xmlns:a16="http://schemas.microsoft.com/office/drawing/2014/main" id="{88489DDA-43FC-4DCB-A616-890E7E3A4F24}"/>
              </a:ext>
            </a:extLst>
          </p:cNvPr>
          <p:cNvSpPr txBox="1"/>
          <p:nvPr/>
        </p:nvSpPr>
        <p:spPr>
          <a:xfrm>
            <a:off x="466444" y="330200"/>
            <a:ext cx="5781955" cy="325602"/>
          </a:xfrm>
          <a:prstGeom prst="rect">
            <a:avLst/>
          </a:prstGeom>
        </p:spPr>
        <p:txBody>
          <a:bodyPr vert="horz" wrap="square" lIns="0" tIns="0" rIns="0" bIns="0" rtlCol="0">
            <a:spAutoFit/>
          </a:bodyPr>
          <a:lstStyle/>
          <a:p>
            <a:pPr marL="12700" marR="5080">
              <a:lnSpc>
                <a:spcPct val="103600"/>
              </a:lnSpc>
            </a:pPr>
            <a:r>
              <a:rPr lang="en-US" altLang="ko-KR" sz="2200" b="1" spc="-40" dirty="0">
                <a:latin typeface="맑은 고딕"/>
                <a:cs typeface="맑은 고딕"/>
              </a:rPr>
              <a:t>PAYMENT</a:t>
            </a:r>
            <a:r>
              <a:rPr lang="en-US" altLang="ko-KR" sz="2200" b="1" spc="-65" dirty="0">
                <a:latin typeface="맑은 고딕"/>
                <a:cs typeface="맑은 고딕"/>
              </a:rPr>
              <a:t> </a:t>
            </a:r>
            <a:r>
              <a:rPr lang="en-US" altLang="ko-KR" sz="2200" b="1" dirty="0">
                <a:latin typeface="맑은 고딕"/>
                <a:cs typeface="맑은 고딕"/>
              </a:rPr>
              <a:t>&amp;</a:t>
            </a:r>
            <a:r>
              <a:rPr lang="en-US" altLang="ko-KR" sz="2200" b="1" spc="-80" dirty="0">
                <a:latin typeface="맑은 고딕"/>
                <a:cs typeface="맑은 고딕"/>
              </a:rPr>
              <a:t> </a:t>
            </a:r>
            <a:r>
              <a:rPr lang="en-US" altLang="ko-KR" sz="2200" b="1" spc="-10" dirty="0">
                <a:latin typeface="맑은 고딕"/>
                <a:cs typeface="맑은 고딕"/>
              </a:rPr>
              <a:t>REFUND POLICY</a:t>
            </a:r>
            <a:endParaRPr lang="en-US" altLang="ko-KR" sz="2200" dirty="0">
              <a:latin typeface="맑은 고딕"/>
              <a:cs typeface="맑은 고딕"/>
            </a:endParaRPr>
          </a:p>
        </p:txBody>
      </p:sp>
      <p:sp>
        <p:nvSpPr>
          <p:cNvPr id="19" name="TextBox 18">
            <a:extLst>
              <a:ext uri="{FF2B5EF4-FFF2-40B4-BE49-F238E27FC236}">
                <a16:creationId xmlns:a16="http://schemas.microsoft.com/office/drawing/2014/main" id="{DC88B755-5084-4DDA-A8FD-C1B0E2560540}"/>
              </a:ext>
            </a:extLst>
          </p:cNvPr>
          <p:cNvSpPr txBox="1"/>
          <p:nvPr/>
        </p:nvSpPr>
        <p:spPr>
          <a:xfrm>
            <a:off x="482887" y="995935"/>
            <a:ext cx="11208443" cy="5984074"/>
          </a:xfrm>
          <a:prstGeom prst="rect">
            <a:avLst/>
          </a:prstGeom>
          <a:noFill/>
        </p:spPr>
        <p:txBody>
          <a:bodyPr wrap="square" rtlCol="0">
            <a:spAutoFit/>
          </a:bodyPr>
          <a:lstStyle/>
          <a:p>
            <a:pPr marL="12700">
              <a:lnSpc>
                <a:spcPts val="1700"/>
              </a:lnSpc>
              <a:spcBef>
                <a:spcPts val="495"/>
              </a:spcBef>
            </a:pPr>
            <a:r>
              <a:rPr lang="en-US" altLang="ko-KR" sz="1000" dirty="0">
                <a:solidFill>
                  <a:schemeClr val="tx1">
                    <a:lumMod val="75000"/>
                    <a:lumOff val="25000"/>
                  </a:schemeClr>
                </a:solidFill>
                <a:latin typeface="맑은 고딕"/>
                <a:cs typeface="맑은 고딕"/>
              </a:rPr>
              <a:t>**Special</a:t>
            </a:r>
            <a:r>
              <a:rPr lang="en-US" altLang="ko-KR" sz="1000" spc="-60"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Term</a:t>
            </a:r>
            <a:r>
              <a:rPr lang="en-US" altLang="ko-KR" sz="1000" spc="-35"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(Please</a:t>
            </a:r>
            <a:r>
              <a:rPr lang="en-US" altLang="ko-KR" sz="1000" spc="-45"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read</a:t>
            </a:r>
            <a:r>
              <a:rPr lang="en-US" altLang="ko-KR" sz="1000" spc="-60"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the</a:t>
            </a:r>
            <a:r>
              <a:rPr lang="en-US" altLang="ko-KR" sz="1000" spc="-35"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important</a:t>
            </a:r>
            <a:r>
              <a:rPr lang="en-US" altLang="ko-KR" sz="1000" spc="-30"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information</a:t>
            </a:r>
            <a:r>
              <a:rPr lang="en-US" altLang="ko-KR" sz="1000" spc="-10"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before</a:t>
            </a:r>
            <a:r>
              <a:rPr lang="en-US" altLang="ko-KR" sz="1000" spc="-35" dirty="0">
                <a:solidFill>
                  <a:schemeClr val="tx1">
                    <a:lumMod val="75000"/>
                    <a:lumOff val="25000"/>
                  </a:schemeClr>
                </a:solidFill>
                <a:latin typeface="맑은 고딕"/>
                <a:cs typeface="맑은 고딕"/>
              </a:rPr>
              <a:t> </a:t>
            </a:r>
            <a:r>
              <a:rPr lang="en-US" altLang="ko-KR" sz="1000" dirty="0">
                <a:solidFill>
                  <a:schemeClr val="tx1">
                    <a:lumMod val="75000"/>
                    <a:lumOff val="25000"/>
                  </a:schemeClr>
                </a:solidFill>
                <a:latin typeface="맑은 고딕"/>
                <a:cs typeface="맑은 고딕"/>
              </a:rPr>
              <a:t>your</a:t>
            </a:r>
            <a:r>
              <a:rPr lang="en-US" altLang="ko-KR" sz="1000" spc="-30" dirty="0">
                <a:solidFill>
                  <a:schemeClr val="tx1">
                    <a:lumMod val="75000"/>
                    <a:lumOff val="25000"/>
                  </a:schemeClr>
                </a:solidFill>
                <a:latin typeface="맑은 고딕"/>
                <a:cs typeface="맑은 고딕"/>
              </a:rPr>
              <a:t> </a:t>
            </a:r>
            <a:r>
              <a:rPr lang="en-US" altLang="ko-KR" sz="1000" spc="-10" dirty="0">
                <a:solidFill>
                  <a:schemeClr val="tx1">
                    <a:lumMod val="75000"/>
                    <a:lumOff val="25000"/>
                  </a:schemeClr>
                </a:solidFill>
                <a:latin typeface="맑은 고딕"/>
                <a:cs typeface="맑은 고딕"/>
              </a:rPr>
              <a:t>stay.)</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0. Room Charges and Passport Information</a:t>
            </a:r>
          </a:p>
          <a:p>
            <a:pPr>
              <a:lnSpc>
                <a:spcPts val="1700"/>
              </a:lnSpc>
            </a:pPr>
            <a:r>
              <a:rPr lang="en-US" altLang="ko-KR" sz="1000" dirty="0">
                <a:solidFill>
                  <a:schemeClr val="tx1">
                    <a:lumMod val="75000"/>
                    <a:lumOff val="25000"/>
                  </a:schemeClr>
                </a:solidFill>
                <a:latin typeface="맑은 고딕" panose="020B0503020000020004" pitchFamily="50" charset="-127"/>
                <a:ea typeface="맑은 고딕" panose="020B0503020000020004" pitchFamily="50" charset="-127"/>
              </a:rPr>
              <a:t> : </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Room charges and passport information must be submitted and paid in advance at the time of booking. Any international transfer fees are the responsibility of the guest.</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1. Damage and Loss : Guest is responsible for the replacement cost of any equipment or facilities in the room that are damaged or lost during their stay.</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2. Prohibited Activities: Smoking, vaping, excessive noise (e.g., instruments, loud parties), and bringing pets or visitors are prohibited. If these rules are violated, the contract will be terminated immediately, and no refund will be provided for the room fee.</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3. Check-out Procedures: Guest must remove all personal belongings from the room by the agreed check-out date. If this is not done, </a:t>
            </a:r>
            <a:r>
              <a:rPr lang="en-US" altLang="ko-KR" sz="1000" dirty="0" err="1">
                <a:solidFill>
                  <a:schemeClr val="tx1">
                    <a:lumMod val="75000"/>
                    <a:lumOff val="25000"/>
                  </a:schemeClr>
                </a:solidFill>
                <a:latin typeface="맑은 고딕" panose="020B0503020000020004" pitchFamily="50" charset="-127"/>
                <a:ea typeface="맑은 고딕" panose="020B0503020000020004" pitchFamily="50" charset="-127"/>
              </a:rPr>
              <a:t>W</a:t>
            </a:r>
            <a:r>
              <a:rPr lang="en-US" altLang="ko-KR" sz="1000" i="0" u="none" strike="noStrike" baseline="0" dirty="0" err="1">
                <a:solidFill>
                  <a:schemeClr val="tx1">
                    <a:lumMod val="75000"/>
                    <a:lumOff val="25000"/>
                  </a:schemeClr>
                </a:solidFill>
                <a:latin typeface="맑은 고딕" panose="020B0503020000020004" pitchFamily="50" charset="-127"/>
                <a:ea typeface="맑은 고딕" panose="020B0503020000020004" pitchFamily="50" charset="-127"/>
              </a:rPr>
              <a:t>eco</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stay may remove the items, and any additional cleaning fees due to excessive waste disposal will be charged to the </a:t>
            </a:r>
            <a:r>
              <a:rPr lang="en-US" altLang="ko-KR" sz="1000" dirty="0">
                <a:solidFill>
                  <a:schemeClr val="tx1">
                    <a:lumMod val="75000"/>
                    <a:lumOff val="25000"/>
                  </a:schemeClr>
                </a:solidFill>
                <a:latin typeface="맑은 고딕" panose="020B0503020000020004" pitchFamily="50" charset="-127"/>
                <a:ea typeface="맑은 고딕" panose="020B0503020000020004" pitchFamily="50" charset="-127"/>
              </a:rPr>
              <a:t>guest</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4. Additional Services: Room cleaning services incur additional fees.</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5. Waste Disposal : Guest must separate and dispose of food waste, general waste, and recyclables in the designated areas as instructed. Failure to do so may result in additional charges for special cleaning due to improper disposal.</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6. Valuables: The landlord is not responsible for any loss or theft of cash or valuables left in the room.</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7. Prohibited Use of Hazardous Materials: Guest is prohibited from bringing or transporting hazardous materials, such as firearms, gas, explosives, and flammable substances, within the building.</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8. Early Check-in / Late Check-out: An additional charge of 10,000 KRW per hour applies for early check-in or late check-out, and requests must be made at least two days in advance.</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9. Refund policy</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① Refund before check-in </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A 100% refund is only available if there are more than </a:t>
            </a:r>
            <a:r>
              <a:rPr lang="en-US" altLang="ko-KR" sz="1000" i="0" u="none" strike="noStrike" baseline="0" dirty="0">
                <a:solidFill>
                  <a:srgbClr val="FF0000"/>
                </a:solidFill>
                <a:latin typeface="맑은 고딕" panose="020B0503020000020004" pitchFamily="50" charset="-127"/>
                <a:ea typeface="맑은 고딕" panose="020B0503020000020004" pitchFamily="50" charset="-127"/>
              </a:rPr>
              <a:t>5 days </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remaining until the check-in date.</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② Refund after check-in</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If </a:t>
            </a:r>
            <a:r>
              <a:rPr lang="en-US" altLang="ko-KR" sz="1000" dirty="0">
                <a:solidFill>
                  <a:schemeClr val="tx1">
                    <a:lumMod val="75000"/>
                    <a:lumOff val="25000"/>
                  </a:schemeClr>
                </a:solidFill>
                <a:latin typeface="맑은 고딕" panose="020B0503020000020004" pitchFamily="50" charset="-127"/>
                <a:ea typeface="맑은 고딕" panose="020B0503020000020004" pitchFamily="50" charset="-127"/>
              </a:rPr>
              <a:t>guest</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check out earlier than the scheduled check-out date, no refund will be given for the amount already paid.</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However, for reservations of 30 nights or more, if you wish to check out early during the stay:</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1) The monthly rent that has already been paid will not be refunded.</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2) Charges for the dates after the paid period will be calculated as follows : Based on the standard daily rate, prorated up to the requested check-out date.</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3) An early termination penalty fee of KRW 3,000,000 will be charged.</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③ Schedule changes / shortening of stay</a:t>
            </a:r>
          </a:p>
          <a:p>
            <a:pPr>
              <a:lnSpc>
                <a:spcPts val="1700"/>
              </a:lnSpc>
            </a:pP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Guest must cancel </a:t>
            </a:r>
            <a:r>
              <a:rPr lang="en-US" altLang="ko-KR" sz="1000" dirty="0">
                <a:solidFill>
                  <a:schemeClr val="tx1">
                    <a:lumMod val="75000"/>
                    <a:lumOff val="25000"/>
                  </a:schemeClr>
                </a:solidFill>
                <a:latin typeface="맑은 고딕" panose="020B0503020000020004" pitchFamily="50" charset="-127"/>
                <a:ea typeface="맑은 고딕" panose="020B0503020000020004" pitchFamily="50" charset="-127"/>
              </a:rPr>
              <a:t>the</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 reservation and rebook. A 100% refund will only be given if there are more than </a:t>
            </a:r>
            <a:r>
              <a:rPr lang="en-US" altLang="ko-KR" sz="1000" i="0" u="none" strike="noStrike" baseline="0" dirty="0">
                <a:solidFill>
                  <a:srgbClr val="FF0000"/>
                </a:solidFill>
                <a:latin typeface="맑은 고딕" panose="020B0503020000020004" pitchFamily="50" charset="-127"/>
                <a:ea typeface="맑은 고딕" panose="020B0503020000020004" pitchFamily="50" charset="-127"/>
              </a:rPr>
              <a:t>5 days </a:t>
            </a:r>
            <a:r>
              <a:rPr lang="en-US" altLang="ko-KR" sz="1000" i="0" u="none" strike="noStrike" baseline="0" dirty="0">
                <a:solidFill>
                  <a:schemeClr val="tx1">
                    <a:lumMod val="75000"/>
                    <a:lumOff val="25000"/>
                  </a:schemeClr>
                </a:solidFill>
                <a:latin typeface="맑은 고딕" panose="020B0503020000020004" pitchFamily="50" charset="-127"/>
                <a:ea typeface="맑은 고딕" panose="020B0503020000020004" pitchFamily="50" charset="-127"/>
              </a:rPr>
              <a:t>remaining until the check-in date.</a:t>
            </a:r>
            <a:endParaRPr lang="en-US" altLang="ko-KR" sz="1000" dirty="0">
              <a:solidFill>
                <a:schemeClr val="tx1">
                  <a:lumMod val="75000"/>
                  <a:lumOff val="25000"/>
                </a:schemeClr>
              </a:solidFill>
            </a:endParaRPr>
          </a:p>
          <a:p>
            <a:pPr marL="12700">
              <a:lnSpc>
                <a:spcPts val="1900"/>
              </a:lnSpc>
              <a:spcBef>
                <a:spcPts val="100"/>
              </a:spcBef>
            </a:pPr>
            <a:endParaRPr lang="ko-KR" altLang="en-US" sz="1000" spc="-10" dirty="0">
              <a:solidFill>
                <a:schemeClr val="tx1">
                  <a:lumMod val="75000"/>
                  <a:lumOff val="25000"/>
                </a:schemeClr>
              </a:solidFill>
              <a:latin typeface="맑은 고딕"/>
              <a:cs typeface="맑은 고딕"/>
            </a:endParaRPr>
          </a:p>
        </p:txBody>
      </p:sp>
      <p:sp>
        <p:nvSpPr>
          <p:cNvPr id="20" name="object 6">
            <a:extLst>
              <a:ext uri="{FF2B5EF4-FFF2-40B4-BE49-F238E27FC236}">
                <a16:creationId xmlns:a16="http://schemas.microsoft.com/office/drawing/2014/main" id="{451E2799-6265-4666-A2F8-03D8B35E3725}"/>
              </a:ext>
            </a:extLst>
          </p:cNvPr>
          <p:cNvSpPr/>
          <p:nvPr/>
        </p:nvSpPr>
        <p:spPr>
          <a:xfrm>
            <a:off x="364633" y="936243"/>
            <a:ext cx="11594769" cy="0"/>
          </a:xfrm>
          <a:custGeom>
            <a:avLst/>
            <a:gdLst/>
            <a:ahLst/>
            <a:cxnLst/>
            <a:rect l="l" t="t" r="r" b="b"/>
            <a:pathLst>
              <a:path w="5949950">
                <a:moveTo>
                  <a:pt x="0" y="0"/>
                </a:moveTo>
                <a:lnTo>
                  <a:pt x="5949696" y="0"/>
                </a:lnTo>
              </a:path>
            </a:pathLst>
          </a:custGeom>
          <a:ln w="12700">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688919419"/>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1017</TotalTime>
  <Words>878</Words>
  <Application>Microsoft Office PowerPoint</Application>
  <PresentationFormat>와이드스크린</PresentationFormat>
  <Paragraphs>46</Paragraphs>
  <Slides>2</Slides>
  <Notes>0</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2</vt:i4>
      </vt:variant>
    </vt:vector>
  </HeadingPairs>
  <TitlesOfParts>
    <vt:vector size="5" baseType="lpstr">
      <vt:lpstr>맑은 고딕</vt:lpstr>
      <vt:lpstr>Arial</vt:lpstr>
      <vt:lpstr>Office 테마</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LG</dc:creator>
  <cp:lastModifiedBy>LG</cp:lastModifiedBy>
  <cp:revision>238</cp:revision>
  <dcterms:created xsi:type="dcterms:W3CDTF">2025-06-27T05:46:41Z</dcterms:created>
  <dcterms:modified xsi:type="dcterms:W3CDTF">2025-08-07T05:49:03Z</dcterms:modified>
</cp:coreProperties>
</file>